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7"/>
  </p:notesMasterIdLst>
  <p:sldIdLst>
    <p:sldId id="256" r:id="rId2"/>
    <p:sldId id="257" r:id="rId3"/>
    <p:sldId id="258" r:id="rId4"/>
    <p:sldId id="295" r:id="rId5"/>
    <p:sldId id="260" r:id="rId6"/>
    <p:sldId id="262" r:id="rId7"/>
    <p:sldId id="263" r:id="rId8"/>
    <p:sldId id="264" r:id="rId9"/>
    <p:sldId id="265" r:id="rId10"/>
    <p:sldId id="266" r:id="rId11"/>
    <p:sldId id="268" r:id="rId12"/>
    <p:sldId id="270" r:id="rId13"/>
    <p:sldId id="271" r:id="rId14"/>
    <p:sldId id="296" r:id="rId15"/>
    <p:sldId id="297" r:id="rId16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706"/>
  </p:normalViewPr>
  <p:slideViewPr>
    <p:cSldViewPr>
      <p:cViewPr>
        <p:scale>
          <a:sx n="94" d="100"/>
          <a:sy n="94" d="100"/>
        </p:scale>
        <p:origin x="2160" y="5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50440426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0" name="Shape 16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2" name="Shape 17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8" name="Shape 17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4" name="Shape 9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6" name="Shape 10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8" name="Shape 11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4" name="Shape 12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0" name="Shape 13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8" name="Shape 13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5" name="Shape 14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640"/>
              </a:spcBef>
              <a:buClr>
                <a:srgbClr val="888888"/>
              </a:buClr>
              <a:buFont typeface="Arial"/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spcBef>
                <a:spcPts val="560"/>
              </a:spcBef>
              <a:buClr>
                <a:srgbClr val="888888"/>
              </a:buClr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spcBef>
                <a:spcPts val="48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541337" y="190500"/>
            <a:ext cx="5851525" cy="601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722312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36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2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3335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3335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6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5875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6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5875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2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64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56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1792288" y="536733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2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youtube.com/watch?v=UgT5rUQ9EmQ" TargetMode="External"/><Relationship Id="rId3" Type="http://schemas.openxmlformats.org/officeDocument/2006/relationships/hyperlink" Target="https://www.youtube.com/watch?v=9db44fBrWrE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Cell and Cell Processes: Cell Differentiation</a:t>
            </a:r>
          </a:p>
        </p:txBody>
      </p:sp>
      <p:sp>
        <p:nvSpPr>
          <p:cNvPr id="85" name="Shape 85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rgbClr val="888888"/>
              </a:buClr>
              <a:buSzPct val="25000"/>
              <a:buFont typeface="Arial"/>
              <a:buNone/>
            </a:pPr>
            <a:r>
              <a:rPr lang="en-US" sz="296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1.1.3 Explain how instructions in DNA lead to cell differentiation and result in cells specialized to perform specific functions in multicellular organisms. </a:t>
            </a:r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Shape 14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90600" y="2590800"/>
            <a:ext cx="6705599" cy="4191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Shape 14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44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Stem Cells</a:t>
            </a:r>
            <a:endParaRPr sz="4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Shape 14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240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All multicellular organisms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contain some form of </a:t>
            </a:r>
            <a:r>
              <a:rPr lang="en-US" sz="24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Stem Cells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These are the cells that divide to </a:t>
            </a:r>
            <a:r>
              <a:rPr lang="en-US" sz="240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replace damaged or old tissue, or new cells for growth.</a:t>
            </a:r>
          </a:p>
          <a:p>
            <a:pPr marL="342900" marR="0" lvl="0" indent="-3429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44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Potency</a:t>
            </a:r>
            <a:endParaRPr sz="4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" name="Shape 16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2400" dirty="0"/>
              <a:t>E</a:t>
            </a:r>
            <a:r>
              <a:rPr lang="en-US" sz="240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arly </a:t>
            </a:r>
            <a:r>
              <a:rPr lang="en-US" sz="240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embryos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consist of </a:t>
            </a:r>
            <a:r>
              <a:rPr lang="en-US" sz="24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Stem Cells 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that can produce </a:t>
            </a:r>
            <a:r>
              <a:rPr lang="en-US" sz="24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any type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of cell. These cells are described as </a:t>
            </a:r>
            <a:r>
              <a:rPr lang="en-US" sz="24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Totipotent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endParaRPr lang="en-US" sz="2400" b="0" i="0" u="none" strike="noStrike" cap="none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24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Stem 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Cells are also found in a </a:t>
            </a:r>
            <a:r>
              <a:rPr lang="en-US" sz="24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few places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in </a:t>
            </a:r>
            <a:r>
              <a:rPr lang="en-US" sz="24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adults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but these can only differentiate into a </a:t>
            </a:r>
            <a:r>
              <a:rPr lang="en-US" sz="24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limited number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of types of cell and are called </a:t>
            </a:r>
            <a:r>
              <a:rPr lang="en-US" sz="24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Multipotent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342900" marR="0" lvl="0" indent="-3429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" name="Shape 169"/>
          <p:cNvPicPr preferRelativeResize="0">
            <a:picLocks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8600" y="3505200"/>
            <a:ext cx="8763000" cy="3090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Unspecialized Cells</a:t>
            </a:r>
          </a:p>
        </p:txBody>
      </p:sp>
      <p:sp>
        <p:nvSpPr>
          <p:cNvPr id="175" name="Shape 17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24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Stem cells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capable of dividing and renewing themselves for long periods, are unspecialized, and give rise to specialized cell types.</a:t>
            </a:r>
          </a:p>
          <a:p>
            <a:pPr marL="914400" marR="0" lvl="1" indent="-4572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Adult: Can develop into many types of cells. (</a:t>
            </a:r>
            <a:r>
              <a:rPr lang="en-US" sz="24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Multipotent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</a:p>
          <a:p>
            <a:pPr marL="914400" marR="0" lvl="1" indent="-4572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Embryonic stem cells: can develop into any type of cell. (</a:t>
            </a:r>
            <a:r>
              <a:rPr lang="en-US" sz="24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Pluripotent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</a:p>
          <a:p>
            <a:pPr marL="457200" marR="0" lvl="1" indent="0" algn="l" rtl="0">
              <a:spcBef>
                <a:spcPts val="560"/>
              </a:spcBef>
              <a:buClr>
                <a:schemeClr val="dk1"/>
              </a:buClr>
              <a:buSzPct val="25000"/>
              <a:buFont typeface="Arial"/>
              <a:buNone/>
            </a:pPr>
            <a:endParaRPr sz="2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114800"/>
            <a:ext cx="3200400" cy="2709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599" y="3581400"/>
            <a:ext cx="3587647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0" name="Shape 18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Unspecialized Cells</a:t>
            </a:r>
          </a:p>
        </p:txBody>
      </p:sp>
      <p:sp>
        <p:nvSpPr>
          <p:cNvPr id="181" name="Shape 18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2000" b="0" i="0" u="none" strike="noStrike" cap="none" dirty="0">
                <a:solidFill>
                  <a:schemeClr val="dk1"/>
                </a:solidFill>
                <a:sym typeface="Calibri"/>
              </a:rPr>
              <a:t>Can give rise to one or more different types of specialized cells.</a:t>
            </a:r>
          </a:p>
          <a:p>
            <a:pPr marL="457200" marR="0" lvl="0" indent="-457200" algn="l" rtl="0">
              <a:spcBef>
                <a:spcPts val="640"/>
              </a:spcBef>
              <a:buClr>
                <a:schemeClr val="dk1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2000" b="0" i="0" u="none" strike="noStrike" cap="none" dirty="0">
                <a:solidFill>
                  <a:schemeClr val="dk1"/>
                </a:solidFill>
                <a:sym typeface="Calibri"/>
              </a:rPr>
              <a:t>Embryonic cells within the first couple of cell divisions after fertilization are the only cells that are </a:t>
            </a:r>
            <a:r>
              <a:rPr lang="en-US" sz="2000" b="1" i="0" u="none" strike="noStrike" cap="none" dirty="0">
                <a:solidFill>
                  <a:schemeClr val="dk1"/>
                </a:solidFill>
                <a:sym typeface="Calibri"/>
              </a:rPr>
              <a:t>totipotent: </a:t>
            </a:r>
            <a:r>
              <a:rPr lang="en-US" sz="2000" b="0" i="0" u="none" strike="noStrike" cap="none" dirty="0">
                <a:solidFill>
                  <a:schemeClr val="dk1"/>
                </a:solidFill>
                <a:sym typeface="Calibri"/>
              </a:rPr>
              <a:t>can form all cell types in body, plus extraembryonic/placental cells</a:t>
            </a:r>
            <a:r>
              <a:rPr lang="en-US" sz="2000" b="0" i="0" u="none" strike="noStrike" cap="none" dirty="0" smtClean="0">
                <a:solidFill>
                  <a:schemeClr val="dk1"/>
                </a:solidFill>
                <a:sym typeface="Calibri"/>
              </a:rPr>
              <a:t>.</a:t>
            </a:r>
          </a:p>
          <a:p>
            <a:pPr marL="457200" lvl="0" indent="-457200">
              <a:buFont typeface="Wingdings" panose="05000000000000000000" pitchFamily="2" charset="2"/>
              <a:buChar char="q"/>
            </a:pPr>
            <a:r>
              <a:rPr lang="en-US" sz="2000" b="1" dirty="0" smtClean="0"/>
              <a:t>Zygote</a:t>
            </a:r>
            <a:r>
              <a:rPr lang="en-US" sz="2000" dirty="0" smtClean="0"/>
              <a:t> is a eukaryotic </a:t>
            </a:r>
            <a:r>
              <a:rPr lang="en-US" sz="2000" dirty="0"/>
              <a:t>cell formed by a fertilization event between two </a:t>
            </a:r>
            <a:r>
              <a:rPr lang="en-US" sz="2000" dirty="0" smtClean="0"/>
              <a:t>gametes (sperm and egg). Zygotes are totipotent.</a:t>
            </a:r>
            <a:endParaRPr lang="en-US" sz="2000" b="0" i="0" u="none" strike="noStrike" cap="none" dirty="0" smtClean="0">
              <a:solidFill>
                <a:schemeClr val="dk1"/>
              </a:solidFill>
              <a:sym typeface="Calibri"/>
            </a:endParaRPr>
          </a:p>
          <a:p>
            <a:pPr marL="0" marR="0" lvl="0" indent="0" algn="l" rtl="0">
              <a:spcBef>
                <a:spcPts val="640"/>
              </a:spcBef>
              <a:buClr>
                <a:schemeClr val="dk1"/>
              </a:buClr>
              <a:buSzPct val="100000"/>
              <a:buNone/>
            </a:pPr>
            <a:endParaRPr lang="en-US" sz="2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0880" y="0"/>
            <a:ext cx="56222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5998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Human Development: </a:t>
            </a: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www.youtube.com/watch?v=UgT5rUQ9EmQ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What </a:t>
            </a:r>
            <a:r>
              <a:rPr lang="en-US" dirty="0"/>
              <a:t>are stem cells?: </a:t>
            </a:r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www.youtube.com/watch?v</a:t>
            </a:r>
            <a:r>
              <a:rPr lang="en-US" smtClean="0">
                <a:hlinkClick r:id="rId3"/>
              </a:rPr>
              <a:t>=9db44fBrWrE</a:t>
            </a:r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149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Central Dogma and Cell Differentiation</a:t>
            </a:r>
          </a:p>
        </p:txBody>
      </p:sp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DNA (transcribes) RNA (translates) Protein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Not all cells have the same function</a:t>
            </a:r>
          </a:p>
          <a:p>
            <a:pPr marL="342900" marR="0" lvl="0" indent="-342900" algn="l" rtl="0">
              <a:spcBef>
                <a:spcPts val="640"/>
              </a:spcBef>
              <a:buClr>
                <a:schemeClr val="dk1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How does this occur? How does a stomach cell become a stomach and not a skin cell or liver cell?</a:t>
            </a:r>
          </a:p>
        </p:txBody>
      </p:sp>
      <p:pic>
        <p:nvPicPr>
          <p:cNvPr id="4098" name="Picture 2" descr="http://learn.genetics.utah.edu/content/stemcells/quickref/somaticstemcell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1534" y="3070485"/>
            <a:ext cx="4243866" cy="3635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366" y="3810000"/>
            <a:ext cx="4312634" cy="166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3550" y="4070455"/>
            <a:ext cx="7410450" cy="2863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" name="Shape 9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 sz="4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DNA is stored in </a:t>
            </a:r>
            <a:r>
              <a:rPr lang="en-US" sz="2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chromosomes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DNA is organized into genes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Based on DNA sequence, particular genes on chromosomes are expressed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Every cell in body (somatic) except for gametes (sperm and egg) have the same DNA and genes. 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However, not every gene is expressed in every cell.</a:t>
            </a:r>
          </a:p>
          <a:p>
            <a:pPr marL="342900" marR="0" lvl="0" indent="-342900" algn="l" rtl="0">
              <a:spcBef>
                <a:spcPts val="640"/>
              </a:spcBef>
              <a:buClr>
                <a:schemeClr val="dk1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Genes for particular phenotypes are expressed (regulated) by </a:t>
            </a:r>
            <a:r>
              <a:rPr lang="en-US" sz="2000" b="1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Transcription </a:t>
            </a:r>
            <a:r>
              <a:rPr lang="en-US" sz="2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Factors.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579120"/>
            <a:ext cx="8626695" cy="5745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47551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 sz="4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Shape 10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Genes encoded by DNA are turned "on" or "off" based on the proteins needed to be expressed at particular locations of the body for </a:t>
            </a:r>
            <a:r>
              <a:rPr lang="en-US" sz="20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specific 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phenotype.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Genes are regulated by Transcription Factors</a:t>
            </a:r>
          </a:p>
          <a:p>
            <a:pPr marL="342900" marR="0" lvl="0" indent="-342900" algn="l" rtl="0">
              <a:spcBef>
                <a:spcPts val="640"/>
              </a:spcBef>
              <a:buClr>
                <a:schemeClr val="dk1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Chromosomes have particular genes that are turned on/off (regulated) by transcription factors at specific locations (eye color, skin color, hair, </a:t>
            </a:r>
            <a:r>
              <a:rPr lang="en-US" sz="20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etc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886200"/>
            <a:ext cx="2790825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3886200"/>
            <a:ext cx="4011655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053" y="3576403"/>
            <a:ext cx="3831147" cy="3281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0" name="Shape 12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How do Cells know how to differentiate?</a:t>
            </a:r>
          </a:p>
        </p:txBody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Cell type differentiation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 proteins are synthesized into appropriate structures and perform specific functions the cell that contains these proteins are differentiated into its destined cell type.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2000" dirty="0"/>
              <a:t>T</a:t>
            </a:r>
            <a:r>
              <a:rPr lang="en-US" sz="20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ranscription 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factors </a:t>
            </a:r>
            <a:r>
              <a:rPr lang="en-US" sz="20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regulate 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which DNA within which particular cell will be activated/inactivated.</a:t>
            </a:r>
          </a:p>
          <a:p>
            <a:pPr marL="342900" marR="0" lvl="0" indent="-3429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</a:pPr>
            <a:endParaRPr sz="20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506365"/>
            <a:ext cx="3886200" cy="3351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3013494"/>
            <a:ext cx="4495800" cy="3844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6" name="Shape 12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44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Cell Specialization</a:t>
            </a:r>
            <a:endParaRPr sz="4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200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Multicellular organisms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contain a wide range of different cells. </a:t>
            </a:r>
            <a:endParaRPr lang="en-US" sz="2000" b="0" i="0" u="none" strike="noStrike" cap="none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20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Every 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cell is </a:t>
            </a:r>
            <a:r>
              <a:rPr lang="en-US" sz="2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specialized 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perform its </a:t>
            </a:r>
            <a:r>
              <a:rPr lang="en-US" sz="200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function</a:t>
            </a:r>
            <a:r>
              <a:rPr lang="en-US" sz="2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 best as possible. </a:t>
            </a:r>
            <a:endParaRPr lang="en-US" sz="2000" b="0" i="0" u="none" strike="noStrike" cap="none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20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There 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are many differences between different cells specialized for different functions. </a:t>
            </a:r>
            <a:endParaRPr lang="en-US" sz="2000" b="0" i="0" u="none" strike="noStrike" cap="none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20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Cells 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may have </a:t>
            </a:r>
            <a:r>
              <a:rPr lang="en-US" sz="200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different shapes, different contents or different numbers of an organelle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342900" marR="0" lvl="0" indent="-3429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None/>
            </a:pPr>
            <a:endParaRPr sz="2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Specialized cells</a:t>
            </a:r>
          </a:p>
        </p:txBody>
      </p:sp>
      <p:pic>
        <p:nvPicPr>
          <p:cNvPr id="133" name="Shape 133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2743200" y="1143000"/>
            <a:ext cx="3333750" cy="2857499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Shape 134"/>
          <p:cNvSpPr/>
          <p:nvPr/>
        </p:nvSpPr>
        <p:spPr>
          <a:xfrm>
            <a:off x="155575" y="-144463"/>
            <a:ext cx="304799" cy="3048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5" name="Shape 13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828800" y="4170589"/>
            <a:ext cx="5943599" cy="2676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Shape 1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87648" y="2743200"/>
            <a:ext cx="4541752" cy="388620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Shape 14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44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Cell Specialization</a:t>
            </a:r>
            <a:endParaRPr sz="4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Shape 14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 panose="05000000000000000000" pitchFamily="2" charset="2"/>
              <a:buChar char="q"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 order for a cell to become </a:t>
            </a:r>
            <a:r>
              <a:rPr lang="en-US" sz="24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specialized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a process called </a:t>
            </a:r>
            <a:r>
              <a:rPr lang="en-US" sz="24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Differentiation 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occurs, where </a:t>
            </a:r>
            <a:r>
              <a:rPr lang="en-US" sz="24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unspecialized cells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(called </a:t>
            </a:r>
            <a:r>
              <a:rPr lang="en-US" sz="24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Stem Cells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 produce cells with specialized structures.</a:t>
            </a:r>
          </a:p>
          <a:p>
            <a:pPr marL="342900" marR="0" lvl="0" indent="-3429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415</Words>
  <Application>Microsoft Macintosh PowerPoint</Application>
  <PresentationFormat>On-screen Show (4:3)</PresentationFormat>
  <Paragraphs>43</Paragraphs>
  <Slides>15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Calibri</vt:lpstr>
      <vt:lpstr>Wingdings</vt:lpstr>
      <vt:lpstr>Arial</vt:lpstr>
      <vt:lpstr>Office Theme</vt:lpstr>
      <vt:lpstr>Cell and Cell Processes: Cell Differentiation</vt:lpstr>
      <vt:lpstr>The Central Dogma and Cell Differentiation</vt:lpstr>
      <vt:lpstr>PowerPoint Presentation</vt:lpstr>
      <vt:lpstr>PowerPoint Presentation</vt:lpstr>
      <vt:lpstr>PowerPoint Presentation</vt:lpstr>
      <vt:lpstr>How do Cells know how to differentiate?</vt:lpstr>
      <vt:lpstr>Cell Specialization</vt:lpstr>
      <vt:lpstr>Specialized cells</vt:lpstr>
      <vt:lpstr>Cell Specialization</vt:lpstr>
      <vt:lpstr>Stem Cells</vt:lpstr>
      <vt:lpstr>Potency</vt:lpstr>
      <vt:lpstr>Unspecialized Cells</vt:lpstr>
      <vt:lpstr>Unspecialized Cells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Cell and Cell Processes: Cell Differentiation</dc:title>
  <dc:creator>Utibe Utin</dc:creator>
  <cp:lastModifiedBy>Geneva Jost</cp:lastModifiedBy>
  <cp:revision>12</cp:revision>
  <dcterms:modified xsi:type="dcterms:W3CDTF">2017-01-23T01:21:12Z</dcterms:modified>
</cp:coreProperties>
</file>